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1" r:id="rId5"/>
    <p:sldId id="260" r:id="rId6"/>
    <p:sldId id="262" r:id="rId7"/>
    <p:sldId id="263" r:id="rId8"/>
    <p:sldId id="264" r:id="rId9"/>
    <p:sldId id="265" r:id="rId10"/>
    <p:sldId id="266" r:id="rId11"/>
    <p:sldId id="267" r:id="rId12"/>
    <p:sldId id="270" r:id="rId13"/>
    <p:sldId id="268" r:id="rId14"/>
    <p:sldId id="271" r:id="rId15"/>
    <p:sldId id="269" r:id="rId16"/>
    <p:sldId id="272" r:id="rId17"/>
    <p:sldId id="273" r:id="rId18"/>
    <p:sldId id="274" r:id="rId19"/>
    <p:sldId id="275" r:id="rId20"/>
    <p:sldId id="276" r:id="rId21"/>
    <p:sldId id="277" r:id="rId22"/>
    <p:sldId id="279" r:id="rId23"/>
    <p:sldId id="278" r:id="rId24"/>
    <p:sldId id="280" r:id="rId25"/>
    <p:sldId id="281" r:id="rId26"/>
    <p:sldId id="282" r:id="rId27"/>
    <p:sldId id="283"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EAC4E04D-C52E-40D1-B4EA-DE9817DD32AC}">
          <p14:sldIdLst>
            <p14:sldId id="256"/>
            <p14:sldId id="258"/>
            <p14:sldId id="259"/>
          </p14:sldIdLst>
        </p14:section>
        <p14:section name="Section sans titre" id="{0D9576C4-1C3A-4F8D-B99B-DDDDC60F4510}">
          <p14:sldIdLst>
            <p14:sldId id="261"/>
            <p14:sldId id="260"/>
          </p14:sldIdLst>
        </p14:section>
        <p14:section name="Section sans titre" id="{A7E57703-9386-446C-941B-3638B795797E}">
          <p14:sldIdLst>
            <p14:sldId id="262"/>
            <p14:sldId id="263"/>
            <p14:sldId id="264"/>
            <p14:sldId id="265"/>
          </p14:sldIdLst>
        </p14:section>
        <p14:section name="Section sans titre" id="{ECB65BEF-0582-4D56-BD85-B4DBF1849C77}">
          <p14:sldIdLst>
            <p14:sldId id="266"/>
            <p14:sldId id="267"/>
            <p14:sldId id="270"/>
            <p14:sldId id="268"/>
            <p14:sldId id="271"/>
            <p14:sldId id="269"/>
          </p14:sldIdLst>
        </p14:section>
        <p14:section name="Section sans titre" id="{594788C0-19EF-4830-B48C-9911C67265CA}">
          <p14:sldIdLst>
            <p14:sldId id="272"/>
            <p14:sldId id="273"/>
            <p14:sldId id="274"/>
            <p14:sldId id="275"/>
          </p14:sldIdLst>
        </p14:section>
        <p14:section name="Section sans titre" id="{1851F6E7-DE47-4DDD-BDEE-6AB3455234F1}">
          <p14:sldIdLst>
            <p14:sldId id="276"/>
            <p14:sldId id="277"/>
            <p14:sldId id="279"/>
          </p14:sldIdLst>
        </p14:section>
        <p14:section name="Section sans titre" id="{DA486076-A655-4E7E-85FD-67EAB95D6377}">
          <p14:sldIdLst>
            <p14:sldId id="278"/>
            <p14:sldId id="280"/>
            <p14:sldId id="281"/>
            <p14:sldId id="282"/>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39" d="100"/>
          <a:sy n="39" d="100"/>
        </p:scale>
        <p:origin x="1708" y="6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001FD528-826E-416B-8F86-E8D69E40AF4C}" type="datetimeFigureOut">
              <a:rPr lang="fr-FR" smtClean="0"/>
              <a:t>22/03/2019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6C5170A-445C-4C9F-8ED4-9222FDD5F76E}" type="slidenum">
              <a:rPr lang="fr-FR" smtClean="0"/>
              <a:t>‹N°›</a:t>
            </a:fld>
            <a:endParaRPr lang="fr-FR" dirty="0"/>
          </a:p>
        </p:txBody>
      </p:sp>
    </p:spTree>
    <p:extLst>
      <p:ext uri="{BB962C8B-B14F-4D97-AF65-F5344CB8AC3E}">
        <p14:creationId xmlns:p14="http://schemas.microsoft.com/office/powerpoint/2010/main" val="4028444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01FD528-826E-416B-8F86-E8D69E40AF4C}" type="datetimeFigureOut">
              <a:rPr lang="fr-FR" smtClean="0"/>
              <a:t>22/03/2019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6C5170A-445C-4C9F-8ED4-9222FDD5F76E}" type="slidenum">
              <a:rPr lang="fr-FR" smtClean="0"/>
              <a:t>‹N°›</a:t>
            </a:fld>
            <a:endParaRPr lang="fr-FR" dirty="0"/>
          </a:p>
        </p:txBody>
      </p:sp>
    </p:spTree>
    <p:extLst>
      <p:ext uri="{BB962C8B-B14F-4D97-AF65-F5344CB8AC3E}">
        <p14:creationId xmlns:p14="http://schemas.microsoft.com/office/powerpoint/2010/main" val="267823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001FD528-826E-416B-8F86-E8D69E40AF4C}" type="datetimeFigureOut">
              <a:rPr lang="fr-FR" smtClean="0"/>
              <a:t>22/03/2019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6C5170A-445C-4C9F-8ED4-9222FDD5F76E}" type="slidenum">
              <a:rPr lang="fr-FR" smtClean="0"/>
              <a:t>‹N°›</a:t>
            </a:fld>
            <a:endParaRPr lang="fr-FR" dirty="0"/>
          </a:p>
        </p:txBody>
      </p:sp>
    </p:spTree>
    <p:extLst>
      <p:ext uri="{BB962C8B-B14F-4D97-AF65-F5344CB8AC3E}">
        <p14:creationId xmlns:p14="http://schemas.microsoft.com/office/powerpoint/2010/main" val="4260702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01FD528-826E-416B-8F86-E8D69E40AF4C}" type="datetimeFigureOut">
              <a:rPr lang="fr-FR" smtClean="0"/>
              <a:t>22/03/2019</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56C5170A-445C-4C9F-8ED4-9222FDD5F76E}" type="slidenum">
              <a:rPr lang="fr-FR" smtClean="0"/>
              <a:t>‹N°›</a:t>
            </a:fld>
            <a:endParaRPr lang="fr-FR" dirty="0"/>
          </a:p>
        </p:txBody>
      </p:sp>
    </p:spTree>
    <p:extLst>
      <p:ext uri="{BB962C8B-B14F-4D97-AF65-F5344CB8AC3E}">
        <p14:creationId xmlns:p14="http://schemas.microsoft.com/office/powerpoint/2010/main" val="4032865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01FD528-826E-416B-8F86-E8D69E40AF4C}" type="datetimeFigureOut">
              <a:rPr lang="fr-FR" smtClean="0"/>
              <a:t>22/03/2019</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56C5170A-445C-4C9F-8ED4-9222FDD5F76E}" type="slidenum">
              <a:rPr lang="fr-FR" smtClean="0"/>
              <a:t>‹N°›</a:t>
            </a:fld>
            <a:endParaRPr lang="fr-FR" dirty="0"/>
          </a:p>
        </p:txBody>
      </p:sp>
    </p:spTree>
    <p:extLst>
      <p:ext uri="{BB962C8B-B14F-4D97-AF65-F5344CB8AC3E}">
        <p14:creationId xmlns:p14="http://schemas.microsoft.com/office/powerpoint/2010/main" val="1562405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01FD528-826E-416B-8F86-E8D69E40AF4C}" type="datetimeFigureOut">
              <a:rPr lang="fr-FR" smtClean="0"/>
              <a:t>22/03/2019</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56C5170A-445C-4C9F-8ED4-9222FDD5F76E}" type="slidenum">
              <a:rPr lang="fr-FR" smtClean="0"/>
              <a:t>‹N°›</a:t>
            </a:fld>
            <a:endParaRPr lang="fr-FR" dirty="0"/>
          </a:p>
        </p:txBody>
      </p:sp>
    </p:spTree>
    <p:extLst>
      <p:ext uri="{BB962C8B-B14F-4D97-AF65-F5344CB8AC3E}">
        <p14:creationId xmlns:p14="http://schemas.microsoft.com/office/powerpoint/2010/main" val="144157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01FD528-826E-416B-8F86-E8D69E40AF4C}" type="datetimeFigureOut">
              <a:rPr lang="fr-FR" smtClean="0"/>
              <a:t>22/03/2019</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56C5170A-445C-4C9F-8ED4-9222FDD5F76E}" type="slidenum">
              <a:rPr lang="fr-FR" smtClean="0"/>
              <a:t>‹N°›</a:t>
            </a:fld>
            <a:endParaRPr lang="fr-FR" dirty="0"/>
          </a:p>
        </p:txBody>
      </p:sp>
    </p:spTree>
    <p:extLst>
      <p:ext uri="{BB962C8B-B14F-4D97-AF65-F5344CB8AC3E}">
        <p14:creationId xmlns:p14="http://schemas.microsoft.com/office/powerpoint/2010/main" val="2331130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001FD528-826E-416B-8F86-E8D69E40AF4C}" type="datetimeFigureOut">
              <a:rPr lang="fr-FR" smtClean="0"/>
              <a:t>22/03/2019</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56C5170A-445C-4C9F-8ED4-9222FDD5F76E}" type="slidenum">
              <a:rPr lang="fr-FR" smtClean="0"/>
              <a:t>‹N°›</a:t>
            </a:fld>
            <a:endParaRPr lang="fr-FR" dirty="0"/>
          </a:p>
        </p:txBody>
      </p:sp>
    </p:spTree>
    <p:extLst>
      <p:ext uri="{BB962C8B-B14F-4D97-AF65-F5344CB8AC3E}">
        <p14:creationId xmlns:p14="http://schemas.microsoft.com/office/powerpoint/2010/main" val="3361601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001FD528-826E-416B-8F86-E8D69E40AF4C}" type="datetimeFigureOut">
              <a:rPr lang="fr-FR" smtClean="0"/>
              <a:t>22/03/2019</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56C5170A-445C-4C9F-8ED4-9222FDD5F76E}" type="slidenum">
              <a:rPr lang="fr-FR" smtClean="0"/>
              <a:t>‹N°›</a:t>
            </a:fld>
            <a:endParaRPr lang="fr-FR" dirty="0"/>
          </a:p>
        </p:txBody>
      </p:sp>
    </p:spTree>
    <p:extLst>
      <p:ext uri="{BB962C8B-B14F-4D97-AF65-F5344CB8AC3E}">
        <p14:creationId xmlns:p14="http://schemas.microsoft.com/office/powerpoint/2010/main" val="1309935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01FD528-826E-416B-8F86-E8D69E40AF4C}" type="datetimeFigureOut">
              <a:rPr lang="fr-FR" smtClean="0"/>
              <a:t>22/03/2019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6C5170A-445C-4C9F-8ED4-9222FDD5F76E}" type="slidenum">
              <a:rPr lang="fr-FR" smtClean="0"/>
              <a:t>‹N°›</a:t>
            </a:fld>
            <a:endParaRPr lang="fr-FR" dirty="0"/>
          </a:p>
        </p:txBody>
      </p:sp>
    </p:spTree>
    <p:extLst>
      <p:ext uri="{BB962C8B-B14F-4D97-AF65-F5344CB8AC3E}">
        <p14:creationId xmlns:p14="http://schemas.microsoft.com/office/powerpoint/2010/main" val="1684818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01FD528-826E-416B-8F86-E8D69E40AF4C}" type="datetimeFigureOut">
              <a:rPr lang="fr-FR" smtClean="0"/>
              <a:t>22/03/2019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56C5170A-445C-4C9F-8ED4-9222FDD5F76E}" type="slidenum">
              <a:rPr lang="fr-FR" smtClean="0"/>
              <a:t>‹N°›</a:t>
            </a:fld>
            <a:endParaRPr lang="fr-FR" dirty="0"/>
          </a:p>
        </p:txBody>
      </p:sp>
    </p:spTree>
    <p:extLst>
      <p:ext uri="{BB962C8B-B14F-4D97-AF65-F5344CB8AC3E}">
        <p14:creationId xmlns:p14="http://schemas.microsoft.com/office/powerpoint/2010/main" val="4040996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1FD528-826E-416B-8F86-E8D69E40AF4C}" type="datetimeFigureOut">
              <a:rPr lang="fr-FR" smtClean="0"/>
              <a:t>22/03/2019</a:t>
            </a:fld>
            <a:endParaRPr lang="fr-FR" dirty="0"/>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5170A-445C-4C9F-8ED4-9222FDD5F76E}" type="slidenum">
              <a:rPr lang="fr-FR" smtClean="0"/>
              <a:t>‹N°›</a:t>
            </a:fld>
            <a:endParaRPr lang="fr-FR" dirty="0"/>
          </a:p>
        </p:txBody>
      </p:sp>
    </p:spTree>
    <p:extLst>
      <p:ext uri="{BB962C8B-B14F-4D97-AF65-F5344CB8AC3E}">
        <p14:creationId xmlns:p14="http://schemas.microsoft.com/office/powerpoint/2010/main" val="3392139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penserenlangues.com/" TargetMode="External"/><Relationship Id="rId2" Type="http://schemas.openxmlformats.org/officeDocument/2006/relationships/hyperlink" Target="https://enseignements-2018.ehess.fr/2018/ue/1262/"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dirty="0"/>
          </a:p>
        </p:txBody>
      </p:sp>
      <p:sp>
        <p:nvSpPr>
          <p:cNvPr id="3" name="Sous-titre 2"/>
          <p:cNvSpPr>
            <a:spLocks noGrp="1"/>
          </p:cNvSpPr>
          <p:nvPr>
            <p:ph type="subTitle" idx="1"/>
          </p:nvPr>
        </p:nvSpPr>
        <p:spPr>
          <a:xfrm>
            <a:off x="0" y="3877633"/>
            <a:ext cx="12192000" cy="2980367"/>
          </a:xfrm>
        </p:spPr>
        <p:txBody>
          <a:bodyPr>
            <a:normAutofit fontScale="92500" lnSpcReduction="10000"/>
          </a:bodyPr>
          <a:lstStyle/>
          <a:p>
            <a:pPr>
              <a:lnSpc>
                <a:spcPct val="200000"/>
              </a:lnSpc>
            </a:pPr>
            <a:r>
              <a:rPr lang="fr-FR" sz="4800" b="1" dirty="0"/>
              <a:t>Éditer en plusieurs langues : </a:t>
            </a:r>
            <a:endParaRPr lang="fr-FR" sz="4800" b="1" dirty="0" smtClean="0"/>
          </a:p>
          <a:p>
            <a:r>
              <a:rPr lang="fr-FR" sz="4800" b="1" dirty="0" smtClean="0"/>
              <a:t>peut-on </a:t>
            </a:r>
            <a:r>
              <a:rPr lang="fr-FR" sz="4800" b="1" dirty="0"/>
              <a:t>parler de « biblio-diversité » </a:t>
            </a:r>
            <a:r>
              <a:rPr lang="fr-FR" sz="4800" b="1" dirty="0" smtClean="0"/>
              <a:t>?</a:t>
            </a:r>
            <a:r>
              <a:rPr lang="fr-FR" dirty="0"/>
              <a:t> </a:t>
            </a:r>
          </a:p>
          <a:p>
            <a:r>
              <a:rPr lang="fr-FR" b="1" dirty="0"/>
              <a:t>Jeudi 14 mars 2019, 15:00 - 17:30</a:t>
            </a:r>
            <a:endParaRPr lang="fr-FR" dirty="0"/>
          </a:p>
          <a:p>
            <a:r>
              <a:rPr lang="fr-FR" dirty="0"/>
              <a:t>Forum de la Bibliothèque de la FMSH, 54 bd Raspail, 75006 Paris</a:t>
            </a:r>
          </a:p>
          <a:p>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877633"/>
          </a:xfrm>
          <a:prstGeom prst="rect">
            <a:avLst/>
          </a:prstGeom>
        </p:spPr>
      </p:pic>
    </p:spTree>
    <p:extLst>
      <p:ext uri="{BB962C8B-B14F-4D97-AF65-F5344CB8AC3E}">
        <p14:creationId xmlns:p14="http://schemas.microsoft.com/office/powerpoint/2010/main" val="1006712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383019"/>
          </a:xfrm>
        </p:spPr>
        <p:txBody>
          <a:bodyPr>
            <a:normAutofit fontScale="90000"/>
          </a:bodyPr>
          <a:lstStyle/>
          <a:p>
            <a:pPr algn="ctr"/>
            <a:r>
              <a:rPr lang="fr-FR" dirty="0" smtClean="0"/>
              <a:t>avec</a:t>
            </a:r>
            <a:endParaRPr lang="fr-FR" dirty="0"/>
          </a:p>
        </p:txBody>
      </p:sp>
      <p:sp>
        <p:nvSpPr>
          <p:cNvPr id="3" name="Espace réservé du contenu 2"/>
          <p:cNvSpPr>
            <a:spLocks noGrp="1"/>
          </p:cNvSpPr>
          <p:nvPr>
            <p:ph idx="1"/>
          </p:nvPr>
        </p:nvSpPr>
        <p:spPr>
          <a:xfrm>
            <a:off x="838200" y="1422399"/>
            <a:ext cx="10515600" cy="4754563"/>
          </a:xfrm>
        </p:spPr>
        <p:txBody>
          <a:bodyPr>
            <a:normAutofit/>
          </a:bodyPr>
          <a:lstStyle/>
          <a:p>
            <a:pPr>
              <a:lnSpc>
                <a:spcPct val="100000"/>
              </a:lnSpc>
              <a:spcBef>
                <a:spcPts val="2400"/>
              </a:spcBef>
            </a:pPr>
            <a:r>
              <a:rPr lang="fr-FR" b="1" dirty="0" smtClean="0"/>
              <a:t>Johan </a:t>
            </a:r>
            <a:r>
              <a:rPr lang="fr-FR" b="1" dirty="0"/>
              <a:t>Van der Beke</a:t>
            </a:r>
            <a:r>
              <a:rPr lang="fr-FR" dirty="0"/>
              <a:t>, directeur de publication aux éditions Brepols   (</a:t>
            </a:r>
            <a:r>
              <a:rPr lang="fr-FR" dirty="0" smtClean="0"/>
              <a:t>Belgique/Etats-Unis/Grèce)</a:t>
            </a:r>
            <a:endParaRPr lang="fr-FR" b="1" dirty="0"/>
          </a:p>
          <a:p>
            <a:pPr>
              <a:lnSpc>
                <a:spcPct val="100000"/>
              </a:lnSpc>
              <a:spcBef>
                <a:spcPts val="2400"/>
              </a:spcBef>
            </a:pPr>
            <a:r>
              <a:rPr lang="fr-FR" b="1" dirty="0" smtClean="0"/>
              <a:t>Zoran </a:t>
            </a:r>
            <a:r>
              <a:rPr lang="fr-FR" b="1" dirty="0"/>
              <a:t>Hamović</a:t>
            </a:r>
            <a:r>
              <a:rPr lang="fr-FR" dirty="0"/>
              <a:t>, directeur de la maison d'édition CLIO (Serbie</a:t>
            </a:r>
            <a:r>
              <a:rPr lang="fr-FR" dirty="0" smtClean="0"/>
              <a:t>)</a:t>
            </a:r>
            <a:endParaRPr lang="fr-FR" dirty="0"/>
          </a:p>
          <a:p>
            <a:pPr>
              <a:lnSpc>
                <a:spcPct val="100000"/>
              </a:lnSpc>
              <a:spcBef>
                <a:spcPts val="2400"/>
              </a:spcBef>
            </a:pPr>
            <a:r>
              <a:rPr lang="fr-FR" b="1" dirty="0"/>
              <a:t>Séverine </a:t>
            </a:r>
            <a:r>
              <a:rPr lang="fr-FR" b="1" dirty="0" err="1"/>
              <a:t>Sofio</a:t>
            </a:r>
            <a:r>
              <a:rPr lang="fr-FR" dirty="0"/>
              <a:t>, sociologue (CNRS / CRESPPA), </a:t>
            </a:r>
            <a:r>
              <a:rPr lang="fr-FR" dirty="0" err="1" smtClean="0"/>
              <a:t>co-rédactrice</a:t>
            </a:r>
            <a:r>
              <a:rPr lang="fr-FR" dirty="0" smtClean="0"/>
              <a:t> </a:t>
            </a:r>
            <a:r>
              <a:rPr lang="fr-FR" dirty="0"/>
              <a:t>en chef de la revue </a:t>
            </a:r>
            <a:r>
              <a:rPr lang="fr-FR" i="1" dirty="0"/>
              <a:t>Biens </a:t>
            </a:r>
            <a:r>
              <a:rPr lang="fr-FR" i="1" dirty="0" smtClean="0"/>
              <a:t>symboliques</a:t>
            </a:r>
            <a:r>
              <a:rPr lang="fr-FR" dirty="0" smtClean="0"/>
              <a:t>/</a:t>
            </a:r>
            <a:r>
              <a:rPr lang="fr-FR" i="1" dirty="0" err="1" smtClean="0"/>
              <a:t>Symbolic</a:t>
            </a:r>
            <a:r>
              <a:rPr lang="fr-FR" i="1" dirty="0" smtClean="0"/>
              <a:t> </a:t>
            </a:r>
            <a:r>
              <a:rPr lang="fr-FR" i="1" dirty="0" err="1"/>
              <a:t>goods</a:t>
            </a:r>
            <a:endParaRPr lang="fr-FR" dirty="0"/>
          </a:p>
          <a:p>
            <a:pPr>
              <a:lnSpc>
                <a:spcPct val="100000"/>
              </a:lnSpc>
              <a:spcBef>
                <a:spcPts val="2400"/>
              </a:spcBef>
            </a:pPr>
            <a:r>
              <a:rPr lang="fr-FR" b="1" dirty="0" err="1" smtClean="0"/>
              <a:t>Delfim</a:t>
            </a:r>
            <a:r>
              <a:rPr lang="fr-FR" b="1" dirty="0" smtClean="0"/>
              <a:t> </a:t>
            </a:r>
            <a:r>
              <a:rPr lang="fr-FR" b="1" dirty="0"/>
              <a:t>Ferreira Leão, </a:t>
            </a:r>
            <a:r>
              <a:rPr lang="fr-FR" dirty="0"/>
              <a:t>professeur à l'Université de Coïmbra (Portugal)</a:t>
            </a:r>
          </a:p>
          <a:p>
            <a:pPr>
              <a:lnSpc>
                <a:spcPct val="100000"/>
              </a:lnSpc>
              <a:spcBef>
                <a:spcPts val="2400"/>
              </a:spcBef>
            </a:pPr>
            <a:r>
              <a:rPr lang="fr-FR" b="1" dirty="0"/>
              <a:t>Pierre Mounier</a:t>
            </a:r>
            <a:r>
              <a:rPr lang="fr-FR" dirty="0"/>
              <a:t> (EHESS), directeur-adjoint d'OpenEdition, coordinateur de l'infrastructure de recherche OPERAS (France)</a:t>
            </a:r>
          </a:p>
          <a:p>
            <a:pPr>
              <a:lnSpc>
                <a:spcPct val="100000"/>
              </a:lnSpc>
              <a:spcBef>
                <a:spcPts val="2400"/>
              </a:spcBef>
            </a:pPr>
            <a:endParaRPr lang="fr-FR" dirty="0"/>
          </a:p>
        </p:txBody>
      </p:sp>
    </p:spTree>
    <p:extLst>
      <p:ext uri="{BB962C8B-B14F-4D97-AF65-F5344CB8AC3E}">
        <p14:creationId xmlns:p14="http://schemas.microsoft.com/office/powerpoint/2010/main" val="32336840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w="19050">
            <a:solidFill>
              <a:schemeClr val="accent4">
                <a:lumMod val="60000"/>
                <a:lumOff val="40000"/>
              </a:schemeClr>
            </a:solidFill>
          </a:ln>
          <a:effectLst>
            <a:glow rad="63500">
              <a:srgbClr val="FFC000">
                <a:alpha val="40000"/>
              </a:srgbClr>
            </a:glow>
          </a:effectLst>
        </p:spPr>
        <p:txBody>
          <a:bodyPr tIns="144000" bIns="72000">
            <a:normAutofit fontScale="90000"/>
          </a:bodyPr>
          <a:lstStyle/>
          <a:p>
            <a:pPr algn="ctr"/>
            <a:r>
              <a:rPr lang="fr-FR" b="1" dirty="0"/>
              <a:t>Éditer en plusieurs langues : </a:t>
            </a:r>
            <a:r>
              <a:rPr lang="fr-FR" b="1" dirty="0" smtClean="0"/>
              <a:t/>
            </a:r>
            <a:br>
              <a:rPr lang="fr-FR" b="1" dirty="0" smtClean="0"/>
            </a:br>
            <a:r>
              <a:rPr lang="fr-FR" b="1" dirty="0" smtClean="0"/>
              <a:t>peut-on </a:t>
            </a:r>
            <a:r>
              <a:rPr lang="fr-FR" b="1" dirty="0"/>
              <a:t>parler de « biblio-diversité » ?</a:t>
            </a:r>
            <a:endParaRPr lang="fr-FR" dirty="0"/>
          </a:p>
        </p:txBody>
      </p:sp>
      <p:sp>
        <p:nvSpPr>
          <p:cNvPr id="3" name="Espace réservé du contenu 2"/>
          <p:cNvSpPr>
            <a:spLocks noGrp="1"/>
          </p:cNvSpPr>
          <p:nvPr>
            <p:ph idx="1"/>
          </p:nvPr>
        </p:nvSpPr>
        <p:spPr>
          <a:xfrm>
            <a:off x="738909" y="1960880"/>
            <a:ext cx="10614891" cy="4216083"/>
          </a:xfrm>
          <a:effectLst>
            <a:glow rad="63500">
              <a:schemeClr val="accent1">
                <a:satMod val="175000"/>
                <a:alpha val="40000"/>
              </a:schemeClr>
            </a:glow>
          </a:effectLst>
        </p:spPr>
        <p:txBody>
          <a:bodyPr anchor="b">
            <a:normAutofit fontScale="85000" lnSpcReduction="20000"/>
          </a:bodyPr>
          <a:lstStyle/>
          <a:p>
            <a:pPr marL="0" indent="0" algn="just">
              <a:lnSpc>
                <a:spcPct val="100000"/>
              </a:lnSpc>
              <a:buNone/>
            </a:pPr>
            <a:r>
              <a:rPr lang="fr-FR" sz="3400" dirty="0"/>
              <a:t>Publier en plusieurs langues offre des perspectives innovantes pour faire circuler les textes de sciences humaines et sociales. </a:t>
            </a:r>
            <a:endParaRPr lang="fr-FR" sz="3400" dirty="0" smtClean="0"/>
          </a:p>
          <a:p>
            <a:pPr marL="0" indent="0" algn="just">
              <a:lnSpc>
                <a:spcPct val="100000"/>
              </a:lnSpc>
              <a:buNone/>
            </a:pPr>
            <a:r>
              <a:rPr lang="fr-FR" sz="3400" dirty="0" smtClean="0"/>
              <a:t>Cette </a:t>
            </a:r>
            <a:r>
              <a:rPr lang="fr-FR" sz="3400" dirty="0"/>
              <a:t>pratique, assez marginale en France dans l’édition « classique » de livres, mais bien développée dans d’autres parties du monde, trouve de nouveaux terrains dans le numérique. </a:t>
            </a:r>
            <a:endParaRPr lang="fr-FR" sz="3400" dirty="0" smtClean="0"/>
          </a:p>
          <a:p>
            <a:pPr marL="0" indent="0" algn="just">
              <a:lnSpc>
                <a:spcPct val="100000"/>
              </a:lnSpc>
              <a:buNone/>
            </a:pPr>
            <a:r>
              <a:rPr lang="fr-FR" sz="3400" dirty="0" smtClean="0"/>
              <a:t>Publier </a:t>
            </a:r>
            <a:r>
              <a:rPr lang="fr-FR" sz="3400" dirty="0"/>
              <a:t>en plusieurs langues pose la question des publics visés et  recouvre des pratiques très diverses selon les contextes, par exemple celui d’un marché « périphérique » ou « global ». </a:t>
            </a:r>
            <a:endParaRPr lang="fr-FR" sz="3400" dirty="0" smtClean="0"/>
          </a:p>
          <a:p>
            <a:pPr marL="0" indent="0" algn="just">
              <a:lnSpc>
                <a:spcPct val="100000"/>
              </a:lnSpc>
              <a:buNone/>
            </a:pPr>
            <a:r>
              <a:rPr lang="fr-FR" sz="3400" dirty="0" smtClean="0"/>
              <a:t>En </a:t>
            </a:r>
            <a:r>
              <a:rPr lang="fr-FR" sz="3400" dirty="0"/>
              <a:t>quoi ces pratiques participent-elle ou non à la « biblio-diversité » et qu'entend-on par« biblio-diversité » </a:t>
            </a:r>
            <a:r>
              <a:rPr lang="fr-FR" sz="3400" dirty="0" smtClean="0"/>
              <a:t>?</a:t>
            </a:r>
            <a:endParaRPr lang="fr-FR" sz="3400" dirty="0"/>
          </a:p>
        </p:txBody>
      </p:sp>
    </p:spTree>
    <p:extLst>
      <p:ext uri="{BB962C8B-B14F-4D97-AF65-F5344CB8AC3E}">
        <p14:creationId xmlns:p14="http://schemas.microsoft.com/office/powerpoint/2010/main" val="42181919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12110720" cy="3423920"/>
          </a:xfrm>
        </p:spPr>
        <p:txBody>
          <a:bodyPr/>
          <a:lstStyle/>
          <a:p>
            <a:endParaRPr lang="fr-FR" dirty="0"/>
          </a:p>
        </p:txBody>
      </p:sp>
      <p:sp>
        <p:nvSpPr>
          <p:cNvPr id="3" name="Sous-titre 2"/>
          <p:cNvSpPr>
            <a:spLocks noGrp="1"/>
          </p:cNvSpPr>
          <p:nvPr>
            <p:ph type="subTitle" idx="1"/>
          </p:nvPr>
        </p:nvSpPr>
        <p:spPr>
          <a:xfrm>
            <a:off x="0" y="3877632"/>
            <a:ext cx="12192000" cy="2980368"/>
          </a:xfrm>
        </p:spPr>
        <p:txBody>
          <a:bodyPr>
            <a:normAutofit fontScale="47500" lnSpcReduction="20000"/>
          </a:bodyPr>
          <a:lstStyle/>
          <a:p>
            <a:endParaRPr lang="fr-FR" b="1" dirty="0" smtClean="0"/>
          </a:p>
          <a:p>
            <a:r>
              <a:rPr lang="fr-FR" sz="4200" b="1" dirty="0" smtClean="0"/>
              <a:t>Table ronde organisée avec le soutien de la FMSH et du GDR Europe Médiane</a:t>
            </a:r>
            <a:r>
              <a:rPr lang="fr-FR" sz="3600" dirty="0" smtClean="0">
                <a:effectLst/>
              </a:rPr>
              <a:t/>
            </a:r>
            <a:br>
              <a:rPr lang="fr-FR" sz="3600" dirty="0" smtClean="0">
                <a:effectLst/>
              </a:rPr>
            </a:br>
            <a:endParaRPr lang="fr-FR" sz="3600" dirty="0" smtClean="0">
              <a:effectLst/>
            </a:endParaRPr>
          </a:p>
          <a:p>
            <a:r>
              <a:rPr lang="fr-FR" sz="4200" dirty="0"/>
              <a:t>Informations  auprès de :</a:t>
            </a:r>
          </a:p>
          <a:p>
            <a:endParaRPr lang="fr-FR" sz="4200" dirty="0"/>
          </a:p>
          <a:p>
            <a:r>
              <a:rPr lang="fr-FR" sz="4200" dirty="0"/>
              <a:t>Anne Madelain : </a:t>
            </a:r>
            <a:r>
              <a:rPr lang="fr-FR" sz="4200" spc="300" dirty="0">
                <a:solidFill>
                  <a:srgbClr val="0070C0"/>
                </a:solidFill>
              </a:rPr>
              <a:t>madelain@ehess.fr</a:t>
            </a:r>
            <a:r>
              <a:rPr lang="fr-FR" sz="4200" dirty="0"/>
              <a:t/>
            </a:r>
            <a:br>
              <a:rPr lang="fr-FR" sz="4200" dirty="0"/>
            </a:br>
            <a:endParaRPr lang="fr-FR" sz="4200" dirty="0"/>
          </a:p>
          <a:p>
            <a:r>
              <a:rPr lang="fr-FR" sz="4200" dirty="0"/>
              <a:t>Franziska Humphreys : </a:t>
            </a:r>
            <a:r>
              <a:rPr lang="fr-FR" sz="4200" spc="300" dirty="0">
                <a:solidFill>
                  <a:srgbClr val="0070C0"/>
                </a:solidFill>
              </a:rPr>
              <a:t>humphreys@msh-paris.fr</a:t>
            </a:r>
            <a:r>
              <a:rPr lang="fr-FR" sz="4200" dirty="0"/>
              <a:t/>
            </a:r>
            <a:br>
              <a:rPr lang="fr-FR" sz="4200" dirty="0"/>
            </a:br>
            <a:endParaRPr lang="fr-FR" sz="4200" dirty="0"/>
          </a:p>
          <a:p>
            <a:r>
              <a:rPr lang="fr-FR" sz="4200" dirty="0"/>
              <a:t>Marc Aymes : </a:t>
            </a:r>
            <a:r>
              <a:rPr lang="fr-FR" sz="4200" spc="300" dirty="0">
                <a:solidFill>
                  <a:srgbClr val="0070C0"/>
                </a:solidFill>
              </a:rPr>
              <a:t>marc.aymes@ehess.fr</a:t>
            </a:r>
            <a:r>
              <a:rPr lang="fr-FR" dirty="0" smtClean="0"/>
              <a:t/>
            </a:r>
            <a:br>
              <a:rPr lang="fr-FR" dirty="0" smtClean="0"/>
            </a:br>
            <a:endParaRPr lang="fr-FR" dirty="0" smtClean="0"/>
          </a:p>
          <a:p>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877633"/>
          </a:xfrm>
          <a:prstGeom prst="rect">
            <a:avLst/>
          </a:prstGeom>
        </p:spPr>
      </p:pic>
    </p:spTree>
    <p:extLst>
      <p:ext uri="{BB962C8B-B14F-4D97-AF65-F5344CB8AC3E}">
        <p14:creationId xmlns:p14="http://schemas.microsoft.com/office/powerpoint/2010/main" val="1399989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61035"/>
          </a:xfrm>
        </p:spPr>
        <p:txBody>
          <a:bodyPr>
            <a:normAutofit/>
          </a:bodyPr>
          <a:lstStyle/>
          <a:p>
            <a:pPr algn="ctr"/>
            <a:r>
              <a:rPr lang="fr-FR" sz="3600" b="1" dirty="0" smtClean="0">
                <a:effectLst>
                  <a:outerShdw blurRad="38100" dist="38100" dir="2700000" algn="tl">
                    <a:srgbClr val="000000">
                      <a:alpha val="43137"/>
                    </a:srgbClr>
                  </a:outerShdw>
                </a:effectLst>
              </a:rPr>
              <a:t>Prochaine séance du Séminaire </a:t>
            </a:r>
          </a:p>
        </p:txBody>
      </p:sp>
      <p:sp>
        <p:nvSpPr>
          <p:cNvPr id="3" name="Espace réservé du contenu 2"/>
          <p:cNvSpPr>
            <a:spLocks noGrp="1"/>
          </p:cNvSpPr>
          <p:nvPr>
            <p:ph idx="1"/>
          </p:nvPr>
        </p:nvSpPr>
        <p:spPr>
          <a:xfrm>
            <a:off x="838200" y="1198880"/>
            <a:ext cx="10515600" cy="4978083"/>
          </a:xfrm>
        </p:spPr>
        <p:txBody>
          <a:bodyPr>
            <a:normAutofit fontScale="92500" lnSpcReduction="20000"/>
          </a:bodyPr>
          <a:lstStyle/>
          <a:p>
            <a:pPr marL="0" indent="0" algn="ctr">
              <a:buNone/>
            </a:pPr>
            <a:endParaRPr lang="fr-FR" dirty="0" smtClean="0"/>
          </a:p>
          <a:p>
            <a:pPr marL="0" indent="0" algn="ctr">
              <a:buNone/>
            </a:pPr>
            <a:r>
              <a:rPr lang="fr-FR" b="1" i="1" dirty="0" smtClean="0">
                <a:effectLst>
                  <a:outerShdw blurRad="38100" dist="38100" dir="2700000" algn="tl">
                    <a:srgbClr val="000000">
                      <a:alpha val="43137"/>
                    </a:srgbClr>
                  </a:outerShdw>
                </a:effectLst>
              </a:rPr>
              <a:t>28 mars 2019 :</a:t>
            </a:r>
            <a:r>
              <a:rPr lang="fr-FR" b="1" dirty="0" smtClean="0">
                <a:effectLst>
                  <a:outerShdw blurRad="38100" dist="38100" dir="2700000" algn="tl">
                    <a:srgbClr val="000000">
                      <a:alpha val="43137"/>
                    </a:srgbClr>
                  </a:outerShdw>
                </a:effectLst>
              </a:rPr>
              <a:t> Médiateurs et introducteurs (1)</a:t>
            </a:r>
          </a:p>
          <a:p>
            <a:pPr marL="0" indent="0" algn="ctr">
              <a:buNone/>
            </a:pPr>
            <a:r>
              <a:rPr lang="fr-FR" b="1" dirty="0" smtClean="0"/>
              <a:t>Jocelyne Dakhlia,</a:t>
            </a:r>
            <a:r>
              <a:rPr lang="fr-FR" dirty="0" smtClean="0"/>
              <a:t> historienne et anthropologue (EHESS, Centre de recherches historiques) : « Lingua franca, traducteurs et traductions en Méditerranée »</a:t>
            </a:r>
          </a:p>
          <a:p>
            <a:pPr marL="0" indent="0" algn="ctr">
              <a:buNone/>
            </a:pPr>
            <a:endParaRPr lang="fr-FR" dirty="0" smtClean="0"/>
          </a:p>
          <a:p>
            <a:pPr marL="0" indent="0" algn="ctr">
              <a:buNone/>
            </a:pPr>
            <a:r>
              <a:rPr lang="fr-FR" dirty="0" smtClean="0"/>
              <a:t>« Penser </a:t>
            </a:r>
            <a:r>
              <a:rPr lang="fr-FR" dirty="0"/>
              <a:t>en plusieurs langues. </a:t>
            </a:r>
            <a:endParaRPr lang="fr-FR" dirty="0" smtClean="0"/>
          </a:p>
          <a:p>
            <a:pPr marL="0" indent="0" algn="ctr">
              <a:buNone/>
            </a:pPr>
            <a:r>
              <a:rPr lang="fr-FR" dirty="0" smtClean="0"/>
              <a:t>Editer </a:t>
            </a:r>
            <a:r>
              <a:rPr lang="fr-FR" dirty="0"/>
              <a:t>des traductions en sciences humaines et </a:t>
            </a:r>
            <a:r>
              <a:rPr lang="fr-FR" dirty="0" smtClean="0"/>
              <a:t>sociales » </a:t>
            </a:r>
          </a:p>
          <a:p>
            <a:pPr marL="0" indent="0" algn="ctr">
              <a:buNone/>
            </a:pPr>
            <a:endParaRPr lang="fr-FR" b="1" dirty="0" smtClean="0"/>
          </a:p>
          <a:p>
            <a:pPr marL="0" indent="0" algn="ctr">
              <a:buNone/>
            </a:pPr>
            <a:r>
              <a:rPr lang="fr-FR" b="1" dirty="0" smtClean="0">
                <a:hlinkClick r:id="rId2"/>
              </a:rPr>
              <a:t>https</a:t>
            </a:r>
            <a:r>
              <a:rPr lang="fr-FR" b="1" dirty="0">
                <a:hlinkClick r:id="rId2"/>
              </a:rPr>
              <a:t>://</a:t>
            </a:r>
            <a:r>
              <a:rPr lang="fr-FR" b="1" dirty="0" smtClean="0">
                <a:hlinkClick r:id="rId2"/>
              </a:rPr>
              <a:t>enseignements-2018.ehess.fr/2018/ue/1262/</a:t>
            </a:r>
            <a:endParaRPr lang="fr-FR" b="1" dirty="0" smtClean="0"/>
          </a:p>
          <a:p>
            <a:pPr marL="0" indent="0" algn="ctr">
              <a:buNone/>
            </a:pPr>
            <a:endParaRPr lang="fr-FR" b="1" dirty="0" smtClean="0"/>
          </a:p>
          <a:p>
            <a:pPr marL="0" indent="0" algn="ctr">
              <a:buNone/>
            </a:pPr>
            <a:r>
              <a:rPr lang="fr-FR" dirty="0" smtClean="0"/>
              <a:t>Enregistrement des séances précédentes sur</a:t>
            </a:r>
          </a:p>
          <a:p>
            <a:pPr marL="0" indent="0" algn="ctr">
              <a:buNone/>
            </a:pPr>
            <a:r>
              <a:rPr lang="fr-FR" dirty="0"/>
              <a:t> </a:t>
            </a:r>
            <a:r>
              <a:rPr lang="fr-FR" dirty="0">
                <a:hlinkClick r:id="rId3"/>
              </a:rPr>
              <a:t>http://penserenlangues.com</a:t>
            </a:r>
            <a:endParaRPr lang="fr-FR" dirty="0"/>
          </a:p>
        </p:txBody>
      </p:sp>
    </p:spTree>
    <p:extLst>
      <p:ext uri="{BB962C8B-B14F-4D97-AF65-F5344CB8AC3E}">
        <p14:creationId xmlns:p14="http://schemas.microsoft.com/office/powerpoint/2010/main" val="2468061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1362598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4127190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1996357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1501953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99449" y="1268761"/>
            <a:ext cx="3734319" cy="3722181"/>
          </a:xfrm>
          <a:prstGeom prst="rect">
            <a:avLst/>
          </a:prstGeom>
        </p:spPr>
      </p:pic>
      <p:sp>
        <p:nvSpPr>
          <p:cNvPr id="10" name="Rectangle 9"/>
          <p:cNvSpPr/>
          <p:nvPr/>
        </p:nvSpPr>
        <p:spPr>
          <a:xfrm>
            <a:off x="2882395" y="5330825"/>
            <a:ext cx="6129081" cy="923330"/>
          </a:xfrm>
          <a:prstGeom prst="rect">
            <a:avLst/>
          </a:prstGeom>
        </p:spPr>
        <p:txBody>
          <a:bodyPr wrap="square">
            <a:spAutoFit/>
          </a:bodyPr>
          <a:lstStyle/>
          <a:p>
            <a:pPr algn="ctr"/>
            <a:r>
              <a:rPr lang="fr-FR" dirty="0">
                <a:solidFill>
                  <a:schemeClr val="bg1"/>
                </a:solidFill>
              </a:rPr>
              <a:t>Belgrade, Serbie</a:t>
            </a:r>
          </a:p>
          <a:p>
            <a:pPr algn="ctr"/>
            <a:r>
              <a:rPr lang="fr-FR" dirty="0">
                <a:solidFill>
                  <a:schemeClr val="bg1"/>
                </a:solidFill>
              </a:rPr>
              <a:t>www.clio.rs</a:t>
            </a:r>
            <a:endParaRPr lang="en-US" dirty="0"/>
          </a:p>
          <a:p>
            <a:pPr algn="ctr"/>
            <a:endParaRPr lang="fr-FR" dirty="0">
              <a:solidFill>
                <a:schemeClr val="bg1"/>
              </a:solidFill>
            </a:endParaRPr>
          </a:p>
        </p:txBody>
      </p:sp>
    </p:spTree>
    <p:extLst>
      <p:ext uri="{BB962C8B-B14F-4D97-AF65-F5344CB8AC3E}">
        <p14:creationId xmlns:p14="http://schemas.microsoft.com/office/powerpoint/2010/main" val="3893331837"/>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7568" y="141965"/>
            <a:ext cx="7704856" cy="6370975"/>
          </a:xfrm>
          <a:prstGeom prst="rect">
            <a:avLst/>
          </a:prstGeom>
        </p:spPr>
        <p:txBody>
          <a:bodyPr wrap="square">
            <a:spAutoFit/>
          </a:bodyPr>
          <a:lstStyle/>
          <a:p>
            <a:pPr algn="just"/>
            <a:r>
              <a:rPr lang="fr-FR" sz="2400" dirty="0"/>
              <a:t>	CLIO </a:t>
            </a:r>
            <a:r>
              <a:rPr lang="fr-FR" sz="2400" dirty="0"/>
              <a:t>est une maison d’édition privée fondée en 1990. Elle a lancé dix-sept </a:t>
            </a:r>
            <a:r>
              <a:rPr lang="fr-FR" sz="2400" dirty="0"/>
              <a:t>collections </a:t>
            </a:r>
            <a:r>
              <a:rPr lang="fr-FR" sz="2400" dirty="0"/>
              <a:t>avec plus de 600 titres traduits jusqu’à aujourd’hui. Ces </a:t>
            </a:r>
            <a:r>
              <a:rPr lang="fr-FR" sz="2400" dirty="0"/>
              <a:t>collections </a:t>
            </a:r>
            <a:r>
              <a:rPr lang="fr-FR" sz="2400" dirty="0"/>
              <a:t>traitent la littérature contemporaine de toutes les parties du monde, la prose, le marketing, l’écologie, l’histoire, le multimédia, les essais ainsi que les </a:t>
            </a:r>
            <a:r>
              <a:rPr lang="fr-FR" sz="2400" dirty="0"/>
              <a:t>critiques: </a:t>
            </a:r>
          </a:p>
          <a:p>
            <a:pPr algn="just"/>
            <a:r>
              <a:rPr lang="fr-FR" sz="2400" dirty="0"/>
              <a:t>	La collection ARS traite des différents domaines artistiques : le théâtre, la musique, le film, la peinture, etc. Des monographies d’artistes éminents sont publiées dans le cadre d’une collection spéciale. Les éditions de la collection AGORA sont particulièrement intéressantes pour le public académique; des études et polémiques anthropologiques et culturelles sont publiées dans le cadre de cette collection, ainsi que des livres traitant la muséologie et la bibliothéconomie. CLIO édite également deux magazines, l’un est consacré à la musique et l’autre à la culture et aux coutumes des Slaves. </a:t>
            </a:r>
            <a:endParaRPr lang="sr-Latn-RS" sz="24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736691" y="5805265"/>
            <a:ext cx="709983" cy="707675"/>
          </a:xfrm>
          <a:prstGeom prst="rect">
            <a:avLst/>
          </a:prstGeom>
        </p:spPr>
      </p:pic>
    </p:spTree>
    <p:extLst>
      <p:ext uri="{BB962C8B-B14F-4D97-AF65-F5344CB8AC3E}">
        <p14:creationId xmlns:p14="http://schemas.microsoft.com/office/powerpoint/2010/main" val="1455708803"/>
      </p:ext>
    </p:extLst>
  </p:cSld>
  <p:clrMapOvr>
    <a:masterClrMapping/>
  </p:clrMapOvr>
  <mc:AlternateContent xmlns:mc="http://schemas.openxmlformats.org/markup-compatibility/2006" xmlns:p14="http://schemas.microsoft.com/office/powerpoint/2010/main">
    <mc:Choice Requires="p14">
      <p:transition spd="med" p14:dur="700" advTm="18000">
        <p:fade/>
      </p:transition>
    </mc:Choice>
    <mc:Fallback xmlns="">
      <p:transition spd="med" advTm="18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90985_979583612106300_778807904526478259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1524000" y="857250"/>
            <a:ext cx="9144000" cy="5143500"/>
          </a:xfrm>
          <a:prstGeom prst="rect">
            <a:avLst/>
          </a:prstGeom>
          <a:noFill/>
          <a:ln>
            <a:noFill/>
          </a:ln>
        </p:spPr>
      </p:pic>
    </p:spTree>
    <p:extLst>
      <p:ext uri="{BB962C8B-B14F-4D97-AF65-F5344CB8AC3E}">
        <p14:creationId xmlns:p14="http://schemas.microsoft.com/office/powerpoint/2010/main" val="421803605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7568" y="1484784"/>
            <a:ext cx="7704856" cy="3785652"/>
          </a:xfrm>
          <a:prstGeom prst="rect">
            <a:avLst/>
          </a:prstGeom>
        </p:spPr>
        <p:txBody>
          <a:bodyPr wrap="square">
            <a:spAutoFit/>
          </a:bodyPr>
          <a:lstStyle/>
          <a:p>
            <a:pPr algn="just"/>
            <a:r>
              <a:rPr lang="fr-FR" sz="2400" dirty="0"/>
              <a:t>	La </a:t>
            </a:r>
            <a:r>
              <a:rPr lang="fr-FR" sz="2400" dirty="0"/>
              <a:t>principale caractéristique de la maison d’édition CLIO est une politique conséquente, qui a pour but d’entamer un dialogue avec ses lecteurs et d’offrir un choix de grande qualité, choix qui souligne une relation active entre l’éditeur et le lecteur. Il s’agit d’efforts qui mènent à un progrès démocratique, tandis que les livres encouragent à une communication ouverte avec le public. La maison d’édition CLIO a réussi à organiser une communication très large avec les experts de tous les domaines auxquels appartiennent les livres publiés par ses soins. </a:t>
            </a:r>
            <a:endParaRPr lang="sr-Latn-RS" sz="2400"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736691" y="5805265"/>
            <a:ext cx="709983" cy="707675"/>
          </a:xfrm>
          <a:prstGeom prst="rect">
            <a:avLst/>
          </a:prstGeom>
        </p:spPr>
      </p:pic>
    </p:spTree>
    <p:extLst>
      <p:ext uri="{BB962C8B-B14F-4D97-AF65-F5344CB8AC3E}">
        <p14:creationId xmlns:p14="http://schemas.microsoft.com/office/powerpoint/2010/main" val="2967842178"/>
      </p:ext>
    </p:extLst>
  </p:cSld>
  <p:clrMapOvr>
    <a:masterClrMapping/>
  </p:clrMapOvr>
  <mc:AlternateContent xmlns:mc="http://schemas.openxmlformats.org/markup-compatibility/2006" xmlns:p14="http://schemas.microsoft.com/office/powerpoint/2010/main">
    <mc:Choice Requires="p14">
      <p:transition spd="med" p14:dur="700" advTm="18000">
        <p:fade/>
      </p:transition>
    </mc:Choice>
    <mc:Fallback xmlns="">
      <p:transition spd="med" advTm="18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91918_980748088656519_1638700880956756845_n"/>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1524000" y="323850"/>
            <a:ext cx="9144000" cy="6210300"/>
          </a:xfrm>
          <a:prstGeom prst="rect">
            <a:avLst/>
          </a:prstGeom>
          <a:noFill/>
          <a:ln>
            <a:noFill/>
          </a:ln>
        </p:spPr>
      </p:pic>
    </p:spTree>
    <p:extLst>
      <p:ext uri="{BB962C8B-B14F-4D97-AF65-F5344CB8AC3E}">
        <p14:creationId xmlns:p14="http://schemas.microsoft.com/office/powerpoint/2010/main" val="303531965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7568" y="548681"/>
            <a:ext cx="7704856" cy="5632311"/>
          </a:xfrm>
          <a:prstGeom prst="rect">
            <a:avLst/>
          </a:prstGeom>
        </p:spPr>
        <p:txBody>
          <a:bodyPr wrap="square">
            <a:spAutoFit/>
          </a:bodyPr>
          <a:lstStyle/>
          <a:p>
            <a:pPr algn="just"/>
            <a:r>
              <a:rPr lang="fr-FR" sz="2400" dirty="0"/>
              <a:t>	Ayant </a:t>
            </a:r>
            <a:r>
              <a:rPr lang="fr-FR" sz="2400" dirty="0"/>
              <a:t>donné la priorité aux éditions françaises, la promotion de ces éditions est primordiale. Plusieurs auteurs français ont déjà séjourné à Belgrade dans le cadre de ces promotions. Ces titres ont déjà été intégrés dans le programme des facultés de philosophie de Belgrade et </a:t>
            </a:r>
            <a:r>
              <a:rPr lang="fr-FR" sz="2400" dirty="0" err="1"/>
              <a:t>Novi</a:t>
            </a:r>
            <a:r>
              <a:rPr lang="fr-FR" sz="2400" dirty="0"/>
              <a:t> </a:t>
            </a:r>
            <a:r>
              <a:rPr lang="fr-FR" sz="2400" dirty="0" err="1"/>
              <a:t>Sad</a:t>
            </a:r>
            <a:r>
              <a:rPr lang="fr-FR" sz="2400" dirty="0"/>
              <a:t>, ainsi que des facultés des sciences politiques, des arts dramatiques et des </a:t>
            </a:r>
            <a:r>
              <a:rPr lang="fr-FR" sz="2400" dirty="0"/>
              <a:t>beaux-arts.</a:t>
            </a:r>
          </a:p>
          <a:p>
            <a:pPr algn="just"/>
            <a:r>
              <a:rPr lang="fr-FR" sz="2400" dirty="0"/>
              <a:t>	</a:t>
            </a:r>
            <a:r>
              <a:rPr lang="fr-FR" sz="2400" dirty="0"/>
              <a:t>Une </a:t>
            </a:r>
            <a:r>
              <a:rPr lang="fr-FR" sz="2400" dirty="0"/>
              <a:t>collaboration avec l’Institut français de Serbie, d’une importance essentielle, a été établie. </a:t>
            </a:r>
            <a:r>
              <a:rPr lang="fr-FR" sz="2400" dirty="0"/>
              <a:t>L’Institut </a:t>
            </a:r>
            <a:r>
              <a:rPr lang="fr-FR" sz="2400" dirty="0"/>
              <a:t>français de Serbie apporte son aide concernant l’obtention des droits d’auteurs pour certains titres, mais aussi quand il s’agit de l’organisation d’événements divers dans le cadre de la promotion de la culture française, par l’intermédiaire des publications de la maison d’édition CLIO, ainsi que des visites de représentants de maisons d’édition françaises </a:t>
            </a:r>
            <a:r>
              <a:rPr lang="fr-FR" sz="2400" dirty="0">
                <a:solidFill>
                  <a:schemeClr val="bg1"/>
                </a:solidFill>
              </a:rPr>
              <a:t>en Serbie.</a:t>
            </a:r>
            <a:endParaRPr lang="sr-Latn-RS" sz="2400" dirty="0">
              <a:solidFill>
                <a:schemeClr val="bg1"/>
              </a:solidFill>
            </a:endParaRP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736691" y="5805265"/>
            <a:ext cx="709983" cy="707675"/>
          </a:xfrm>
          <a:prstGeom prst="rect">
            <a:avLst/>
          </a:prstGeom>
        </p:spPr>
      </p:pic>
    </p:spTree>
    <p:extLst>
      <p:ext uri="{BB962C8B-B14F-4D97-AF65-F5344CB8AC3E}">
        <p14:creationId xmlns:p14="http://schemas.microsoft.com/office/powerpoint/2010/main" val="755272935"/>
      </p:ext>
    </p:extLst>
  </p:cSld>
  <p:clrMapOvr>
    <a:masterClrMapping/>
  </p:clrMapOvr>
  <mc:AlternateContent xmlns:mc="http://schemas.openxmlformats.org/markup-compatibility/2006" xmlns:p14="http://schemas.microsoft.com/office/powerpoint/2010/main">
    <mc:Choice Requires="p14">
      <p:transition spd="med" p14:dur="700" advTm="18000">
        <p:fade/>
      </p:transition>
    </mc:Choice>
    <mc:Fallback xmlns="">
      <p:transition spd="med" advTm="18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1077280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723813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2918635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1179295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428750"/>
            <a:ext cx="18288000" cy="9715500"/>
          </a:xfrm>
          <a:prstGeom prst="rect">
            <a:avLst/>
          </a:prstGeom>
        </p:spPr>
      </p:pic>
    </p:spTree>
    <p:extLst>
      <p:ext uri="{BB962C8B-B14F-4D97-AF65-F5344CB8AC3E}">
        <p14:creationId xmlns:p14="http://schemas.microsoft.com/office/powerpoint/2010/main" val="2151679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550492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1229260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3601995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1881914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2660438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2384100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27260095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107</Words>
  <Application>Microsoft Office PowerPoint</Application>
  <PresentationFormat>Grand écran</PresentationFormat>
  <Paragraphs>41</Paragraphs>
  <Slides>27</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27</vt:i4>
      </vt:variant>
    </vt:vector>
  </HeadingPairs>
  <TitlesOfParts>
    <vt:vector size="31" baseType="lpstr">
      <vt:lpstr>Arial</vt:lpstr>
      <vt:lpstr>Calibri</vt:lpstr>
      <vt:lpstr>Calibri Light</vt:lpstr>
      <vt:lpstr>Thème Office</vt:lpstr>
      <vt:lpstr>Présentation PowerPoint</vt:lpstr>
      <vt:lpstr>avec</vt:lpstr>
      <vt:lpstr>Éditer en plusieurs langues :  peut-on parler de « biblio-diversité » ?</vt:lpstr>
      <vt:lpstr>Présentation PowerPoint</vt:lpstr>
      <vt:lpstr>Prochaine séance du Séminaire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metopes</dc:creator>
  <cp:lastModifiedBy>metopes</cp:lastModifiedBy>
  <cp:revision>14</cp:revision>
  <dcterms:created xsi:type="dcterms:W3CDTF">2019-03-14T09:42:40Z</dcterms:created>
  <dcterms:modified xsi:type="dcterms:W3CDTF">2019-03-22T13:45:52Z</dcterms:modified>
</cp:coreProperties>
</file>